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ru-RU" smtClean="0"/>
              <a:t>Образец заголовка</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67CEB85-00FF-4A20-A509-0ECBD8E9CBF7}" type="datetimeFigureOut">
              <a:rPr lang="ru-RU" smtClean="0"/>
              <a:t>16.10.2020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2EFFA-B4E1-4CA0-A3E2-E51D3BD3DD2C}" type="slidenum">
              <a:rPr lang="ru-RU" smtClean="0"/>
              <a:t>‹#›</a:t>
            </a:fld>
            <a:endParaRPr lang="ru-RU"/>
          </a:p>
        </p:txBody>
      </p:sp>
    </p:spTree>
    <p:extLst>
      <p:ext uri="{BB962C8B-B14F-4D97-AF65-F5344CB8AC3E}">
        <p14:creationId xmlns:p14="http://schemas.microsoft.com/office/powerpoint/2010/main" val="101543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7CEB85-00FF-4A20-A509-0ECBD8E9CBF7}" type="datetimeFigureOut">
              <a:rPr lang="ru-RU" smtClean="0"/>
              <a:t>16.10.2020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2EFFA-B4E1-4CA0-A3E2-E51D3BD3DD2C}" type="slidenum">
              <a:rPr lang="ru-RU" smtClean="0"/>
              <a:t>‹#›</a:t>
            </a:fld>
            <a:endParaRPr lang="ru-RU"/>
          </a:p>
        </p:txBody>
      </p:sp>
    </p:spTree>
    <p:extLst>
      <p:ext uri="{BB962C8B-B14F-4D97-AF65-F5344CB8AC3E}">
        <p14:creationId xmlns:p14="http://schemas.microsoft.com/office/powerpoint/2010/main" val="234733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67CEB85-00FF-4A20-A509-0ECBD8E9CBF7}" type="datetimeFigureOut">
              <a:rPr lang="ru-RU" smtClean="0"/>
              <a:t>16.10.2020</a:t>
            </a:fld>
            <a:endParaRPr lang="ru-RU"/>
          </a:p>
        </p:txBody>
      </p:sp>
      <p:sp>
        <p:nvSpPr>
          <p:cNvPr id="5" name="Footer Placeholder 4"/>
          <p:cNvSpPr>
            <a:spLocks noGrp="1"/>
          </p:cNvSpPr>
          <p:nvPr>
            <p:ph type="ftr" sz="quarter" idx="11"/>
          </p:nvPr>
        </p:nvSpPr>
        <p:spPr>
          <a:xfrm>
            <a:off x="3776135" y="6422854"/>
            <a:ext cx="4279669" cy="365125"/>
          </a:xfrm>
        </p:spPr>
        <p:txBody>
          <a:bodyPr/>
          <a:lstStyle/>
          <a:p>
            <a:endParaRPr lang="ru-RU"/>
          </a:p>
        </p:txBody>
      </p:sp>
      <p:sp>
        <p:nvSpPr>
          <p:cNvPr id="6" name="Slide Number Placeholder 5"/>
          <p:cNvSpPr>
            <a:spLocks noGrp="1"/>
          </p:cNvSpPr>
          <p:nvPr>
            <p:ph type="sldNum" sz="quarter" idx="12"/>
          </p:nvPr>
        </p:nvSpPr>
        <p:spPr>
          <a:xfrm>
            <a:off x="8073048" y="6422854"/>
            <a:ext cx="879759" cy="365125"/>
          </a:xfrm>
        </p:spPr>
        <p:txBody>
          <a:bodyPr/>
          <a:lstStyle/>
          <a:p>
            <a:fld id="{F692EFFA-B4E1-4CA0-A3E2-E51D3BD3DD2C}" type="slidenum">
              <a:rPr lang="ru-RU" smtClean="0"/>
              <a:t>‹#›</a:t>
            </a:fld>
            <a:endParaRPr lang="ru-RU"/>
          </a:p>
        </p:txBody>
      </p:sp>
    </p:spTree>
    <p:extLst>
      <p:ext uri="{BB962C8B-B14F-4D97-AF65-F5344CB8AC3E}">
        <p14:creationId xmlns:p14="http://schemas.microsoft.com/office/powerpoint/2010/main" val="283049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7CEB85-00FF-4A20-A509-0ECBD8E9CBF7}" type="datetimeFigureOut">
              <a:rPr lang="ru-RU" smtClean="0"/>
              <a:t>16.10.2020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2EFFA-B4E1-4CA0-A3E2-E51D3BD3DD2C}" type="slidenum">
              <a:rPr lang="ru-RU" smtClean="0"/>
              <a:t>‹#›</a:t>
            </a:fld>
            <a:endParaRPr lang="ru-RU"/>
          </a:p>
        </p:txBody>
      </p:sp>
    </p:spTree>
    <p:extLst>
      <p:ext uri="{BB962C8B-B14F-4D97-AF65-F5344CB8AC3E}">
        <p14:creationId xmlns:p14="http://schemas.microsoft.com/office/powerpoint/2010/main" val="21423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tx2"/>
                </a:solidFill>
              </a:defRPr>
            </a:lvl1pPr>
          </a:lstStyle>
          <a:p>
            <a:fld id="{767CEB85-00FF-4A20-A509-0ECBD8E9CBF7}" type="datetimeFigureOut">
              <a:rPr lang="ru-RU" smtClean="0"/>
              <a:t>16.10.2020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692EFFA-B4E1-4CA0-A3E2-E51D3BD3DD2C}" type="slidenum">
              <a:rPr lang="ru-RU" smtClean="0"/>
              <a:t>‹#›</a:t>
            </a:fld>
            <a:endParaRPr lang="ru-RU"/>
          </a:p>
        </p:txBody>
      </p:sp>
    </p:spTree>
    <p:extLst>
      <p:ext uri="{BB962C8B-B14F-4D97-AF65-F5344CB8AC3E}">
        <p14:creationId xmlns:p14="http://schemas.microsoft.com/office/powerpoint/2010/main" val="40366755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67CEB85-00FF-4A20-A509-0ECBD8E9CBF7}" type="datetimeFigureOut">
              <a:rPr lang="ru-RU" smtClean="0"/>
              <a:t>16.10.2020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92EFFA-B4E1-4CA0-A3E2-E51D3BD3DD2C}" type="slidenum">
              <a:rPr lang="ru-RU" smtClean="0"/>
              <a:t>‹#›</a:t>
            </a:fld>
            <a:endParaRPr lang="ru-RU"/>
          </a:p>
        </p:txBody>
      </p:sp>
    </p:spTree>
    <p:extLst>
      <p:ext uri="{BB962C8B-B14F-4D97-AF65-F5344CB8AC3E}">
        <p14:creationId xmlns:p14="http://schemas.microsoft.com/office/powerpoint/2010/main" val="376634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67CEB85-00FF-4A20-A509-0ECBD8E9CBF7}" type="datetimeFigureOut">
              <a:rPr lang="ru-RU" smtClean="0"/>
              <a:t>16.10.2020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692EFFA-B4E1-4CA0-A3E2-E51D3BD3DD2C}" type="slidenum">
              <a:rPr lang="ru-RU" smtClean="0"/>
              <a:t>‹#›</a:t>
            </a:fld>
            <a:endParaRPr lang="ru-RU"/>
          </a:p>
        </p:txBody>
      </p:sp>
    </p:spTree>
    <p:extLst>
      <p:ext uri="{BB962C8B-B14F-4D97-AF65-F5344CB8AC3E}">
        <p14:creationId xmlns:p14="http://schemas.microsoft.com/office/powerpoint/2010/main" val="9835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67CEB85-00FF-4A20-A509-0ECBD8E9CBF7}" type="datetimeFigureOut">
              <a:rPr lang="ru-RU" smtClean="0"/>
              <a:t>16.10.2020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92EFFA-B4E1-4CA0-A3E2-E51D3BD3DD2C}" type="slidenum">
              <a:rPr lang="ru-RU" smtClean="0"/>
              <a:t>‹#›</a:t>
            </a:fld>
            <a:endParaRPr lang="ru-RU"/>
          </a:p>
        </p:txBody>
      </p:sp>
    </p:spTree>
    <p:extLst>
      <p:ext uri="{BB962C8B-B14F-4D97-AF65-F5344CB8AC3E}">
        <p14:creationId xmlns:p14="http://schemas.microsoft.com/office/powerpoint/2010/main" val="170604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CEB85-00FF-4A20-A509-0ECBD8E9CBF7}" type="datetimeFigureOut">
              <a:rPr lang="ru-RU" smtClean="0"/>
              <a:t>16.10.2020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692EFFA-B4E1-4CA0-A3E2-E51D3BD3DD2C}" type="slidenum">
              <a:rPr lang="ru-RU" smtClean="0"/>
              <a:t>‹#›</a:t>
            </a:fld>
            <a:endParaRPr lang="ru-RU"/>
          </a:p>
        </p:txBody>
      </p:sp>
    </p:spTree>
    <p:extLst>
      <p:ext uri="{BB962C8B-B14F-4D97-AF65-F5344CB8AC3E}">
        <p14:creationId xmlns:p14="http://schemas.microsoft.com/office/powerpoint/2010/main" val="58544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7CEB85-00FF-4A20-A509-0ECBD8E9CBF7}" type="datetimeFigureOut">
              <a:rPr lang="ru-RU" smtClean="0"/>
              <a:t>16.10.2020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92EFFA-B4E1-4CA0-A3E2-E51D3BD3DD2C}" type="slidenum">
              <a:rPr lang="ru-RU" smtClean="0"/>
              <a:t>‹#›</a:t>
            </a:fld>
            <a:endParaRPr lang="ru-RU"/>
          </a:p>
        </p:txBody>
      </p:sp>
    </p:spTree>
    <p:extLst>
      <p:ext uri="{BB962C8B-B14F-4D97-AF65-F5344CB8AC3E}">
        <p14:creationId xmlns:p14="http://schemas.microsoft.com/office/powerpoint/2010/main" val="161233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7CEB85-00FF-4A20-A509-0ECBD8E9CBF7}" type="datetimeFigureOut">
              <a:rPr lang="ru-RU" smtClean="0"/>
              <a:t>16.10.2020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92EFFA-B4E1-4CA0-A3E2-E51D3BD3DD2C}" type="slidenum">
              <a:rPr lang="ru-RU" smtClean="0"/>
              <a:t>‹#›</a:t>
            </a:fld>
            <a:endParaRPr lang="ru-RU"/>
          </a:p>
        </p:txBody>
      </p:sp>
    </p:spTree>
    <p:extLst>
      <p:ext uri="{BB962C8B-B14F-4D97-AF65-F5344CB8AC3E}">
        <p14:creationId xmlns:p14="http://schemas.microsoft.com/office/powerpoint/2010/main" val="424739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67CEB85-00FF-4A20-A509-0ECBD8E9CBF7}" type="datetimeFigureOut">
              <a:rPr lang="ru-RU" smtClean="0"/>
              <a:t>16.10.2020</a:t>
            </a:fld>
            <a:endParaRPr lang="ru-RU"/>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ru-RU"/>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F692EFFA-B4E1-4CA0-A3E2-E51D3BD3DD2C}" type="slidenum">
              <a:rPr lang="ru-RU" smtClean="0"/>
              <a:t>‹#›</a:t>
            </a:fld>
            <a:endParaRPr lang="ru-RU"/>
          </a:p>
        </p:txBody>
      </p:sp>
    </p:spTree>
    <p:extLst>
      <p:ext uri="{BB962C8B-B14F-4D97-AF65-F5344CB8AC3E}">
        <p14:creationId xmlns:p14="http://schemas.microsoft.com/office/powerpoint/2010/main" val="1179323408"/>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5.pn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62" y="4411749"/>
            <a:ext cx="3005121" cy="2013532"/>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62" y="130401"/>
            <a:ext cx="2423936" cy="1744894"/>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767" y="124996"/>
            <a:ext cx="2650209" cy="1755704"/>
          </a:xfrm>
          <a:prstGeom prst="rect">
            <a:avLst/>
          </a:prstGeom>
          <a:ln>
            <a:noFill/>
          </a:ln>
          <a:effectLst>
            <a:outerShdw blurRad="292100" dist="139700" dir="2700000" algn="tl" rotWithShape="0">
              <a:srgbClr val="333333">
                <a:alpha val="65000"/>
              </a:srgbClr>
            </a:outerShdw>
          </a:effectLst>
        </p:spPr>
      </p:pic>
      <p:sp>
        <p:nvSpPr>
          <p:cNvPr id="13" name="Заголовок 1"/>
          <p:cNvSpPr txBox="1">
            <a:spLocks/>
          </p:cNvSpPr>
          <p:nvPr/>
        </p:nvSpPr>
        <p:spPr>
          <a:xfrm>
            <a:off x="13085" y="2339189"/>
            <a:ext cx="11473572" cy="1961139"/>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ru-RU" sz="4500" b="1" dirty="0" smtClean="0"/>
              <a:t>От Сибирского финансово-экономического института                   до Бгу</a:t>
            </a:r>
            <a:r>
              <a:rPr lang="ru-RU" dirty="0" smtClean="0"/>
              <a:t/>
            </a:r>
            <a:br>
              <a:rPr lang="ru-RU" dirty="0" smtClean="0"/>
            </a:br>
            <a:endParaRPr lang="ru-RU" dirty="0"/>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767" y="130401"/>
            <a:ext cx="2650209" cy="1755704"/>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6679" y="2452557"/>
            <a:ext cx="1676477" cy="1166960"/>
          </a:xfrm>
          <a:prstGeom prst="rect">
            <a:avLst/>
          </a:prstGeom>
        </p:spPr>
      </p:pic>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0800" y="4473153"/>
            <a:ext cx="3014117" cy="2006923"/>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rotWithShape="1">
          <a:blip r:embed="rId7">
            <a:extLst>
              <a:ext uri="{28A0092B-C50C-407E-A947-70E740481C1C}">
                <a14:useLocalDpi xmlns:a14="http://schemas.microsoft.com/office/drawing/2010/main" val="0"/>
              </a:ext>
            </a:extLst>
          </a:blip>
          <a:srcRect l="1774" t="-1" b="2234"/>
          <a:stretch/>
        </p:blipFill>
        <p:spPr>
          <a:xfrm>
            <a:off x="8430466" y="135806"/>
            <a:ext cx="2664451" cy="1750299"/>
          </a:xfrm>
          <a:prstGeom prst="rect">
            <a:avLst/>
          </a:prstGeom>
          <a:ln>
            <a:noFill/>
          </a:ln>
          <a:effectLst>
            <a:outerShdw blurRad="292100" dist="139700" dir="2700000" algn="tl" rotWithShape="0">
              <a:srgbClr val="333333">
                <a:alpha val="65000"/>
              </a:srgbClr>
            </a:outerShdw>
          </a:effectLst>
        </p:spPr>
      </p:pic>
      <p:pic>
        <p:nvPicPr>
          <p:cNvPr id="14" name="Рисунок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2101" y="4411749"/>
            <a:ext cx="2929180" cy="20069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60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59" y="284176"/>
            <a:ext cx="10291540" cy="1508760"/>
          </a:xfrm>
        </p:spPr>
        <p:txBody>
          <a:bodyPr>
            <a:noAutofit/>
          </a:bodyPr>
          <a:lstStyle/>
          <a:p>
            <a:pPr algn="ctr"/>
            <a:r>
              <a:rPr lang="ru-RU" sz="3200" b="1" dirty="0"/>
              <a:t>Научная библиотека Байкальского государственного университета экономики и права: 75 лет со дня основания</a:t>
            </a:r>
            <a:endParaRPr lang="ru-RU" sz="3200" dirty="0"/>
          </a:p>
        </p:txBody>
      </p:sp>
      <p:sp>
        <p:nvSpPr>
          <p:cNvPr id="5" name="Объект 4"/>
          <p:cNvSpPr>
            <a:spLocks noGrp="1"/>
          </p:cNvSpPr>
          <p:nvPr>
            <p:ph idx="1"/>
          </p:nvPr>
        </p:nvSpPr>
        <p:spPr>
          <a:xfrm>
            <a:off x="4817660" y="2134510"/>
            <a:ext cx="6728346" cy="4525598"/>
          </a:xfrm>
        </p:spPr>
        <p:txBody>
          <a:bodyPr>
            <a:normAutofit lnSpcReduction="10000"/>
          </a:bodyPr>
          <a:lstStyle/>
          <a:p>
            <a:pPr marL="0" indent="0" algn="ctr">
              <a:buNone/>
            </a:pPr>
            <a:r>
              <a:rPr lang="ru-RU" b="1" dirty="0"/>
              <a:t>Научная библиотека Байкальского государственного университета экономики и права: 75 лет со дня основания </a:t>
            </a:r>
            <a:r>
              <a:rPr lang="ru-RU" b="1" dirty="0" smtClean="0"/>
              <a:t>/ </a:t>
            </a:r>
            <a:r>
              <a:rPr lang="ru-RU" b="1" dirty="0"/>
              <a:t>авт.-сост. И. А. </a:t>
            </a:r>
            <a:r>
              <a:rPr lang="ru-RU" b="1" dirty="0" err="1"/>
              <a:t>Ступко</a:t>
            </a:r>
            <a:r>
              <a:rPr lang="ru-RU" b="1" dirty="0"/>
              <a:t>. - Иркутск : Изд-во БГУЭП, 2006. - 70 с.</a:t>
            </a:r>
            <a:endParaRPr lang="ru-RU" dirty="0"/>
          </a:p>
          <a:p>
            <a:pPr marL="0" indent="0" algn="just">
              <a:buNone/>
            </a:pPr>
            <a:r>
              <a:rPr lang="ru-RU" dirty="0"/>
              <a:t>В настоящем издании впервые на основе архивных и печатных материалов воссоздана история Научной библиотеки БГУЭП с момента ее организации до сегодняшнего дня, показаны пути развития «первой кафедры университета» в разные годы, отражено современное состояние библиотеки. События изложены в прямой хронологии.</a:t>
            </a:r>
          </a:p>
          <a:p>
            <a:pPr marL="0" indent="0" algn="just">
              <a:buNone/>
            </a:pPr>
            <a:r>
              <a:rPr lang="ru-RU" dirty="0"/>
              <a:t>Книга адресована библиотекарям и библиотековедам, а также может быть интересна всем пользователям библиотеки.</a:t>
            </a:r>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678" y="1973824"/>
            <a:ext cx="3119885" cy="461295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89494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Иркутский старт монгольских экономистов</a:t>
            </a:r>
            <a:endParaRPr lang="ru-RU" dirty="0"/>
          </a:p>
        </p:txBody>
      </p:sp>
      <p:sp>
        <p:nvSpPr>
          <p:cNvPr id="5" name="Объект 4"/>
          <p:cNvSpPr>
            <a:spLocks noGrp="1"/>
          </p:cNvSpPr>
          <p:nvPr>
            <p:ph idx="1"/>
          </p:nvPr>
        </p:nvSpPr>
        <p:spPr>
          <a:xfrm>
            <a:off x="4817660" y="2134510"/>
            <a:ext cx="6728346" cy="4525598"/>
          </a:xfrm>
        </p:spPr>
        <p:txBody>
          <a:bodyPr>
            <a:normAutofit fontScale="92500" lnSpcReduction="10000"/>
          </a:bodyPr>
          <a:lstStyle/>
          <a:p>
            <a:pPr marL="0" indent="0" algn="ctr">
              <a:buNone/>
            </a:pPr>
            <a:r>
              <a:rPr lang="ru-RU" sz="2400" b="1" dirty="0" err="1" smtClean="0"/>
              <a:t>Малакшанов</a:t>
            </a:r>
            <a:r>
              <a:rPr lang="ru-RU" sz="2400" b="1" dirty="0" smtClean="0"/>
              <a:t> </a:t>
            </a:r>
            <a:r>
              <a:rPr lang="ru-RU" sz="2400" b="1" dirty="0"/>
              <a:t>К. Л. Иркутский старт монгольских экономистов </a:t>
            </a:r>
            <a:r>
              <a:rPr lang="ru-RU" sz="2400" b="1" dirty="0" smtClean="0"/>
              <a:t>/ </a:t>
            </a:r>
            <a:r>
              <a:rPr lang="ru-RU" sz="2400" b="1" dirty="0"/>
              <a:t>К. Л. </a:t>
            </a:r>
            <a:r>
              <a:rPr lang="ru-RU" sz="2400" b="1" dirty="0" err="1" smtClean="0"/>
              <a:t>Малакшанов</a:t>
            </a:r>
            <a:r>
              <a:rPr lang="ru-RU" sz="2400" b="1" dirty="0" smtClean="0"/>
              <a:t>. </a:t>
            </a:r>
            <a:r>
              <a:rPr lang="ru-RU" sz="2400" b="1" dirty="0"/>
              <a:t>- Иркутск : Изд-во БГУЭП, 2006. - 167 с.</a:t>
            </a:r>
            <a:endParaRPr lang="ru-RU" sz="2400" dirty="0"/>
          </a:p>
          <a:p>
            <a:pPr marL="0" indent="0" algn="just">
              <a:buNone/>
            </a:pPr>
            <a:r>
              <a:rPr lang="ru-RU" sz="2400" dirty="0" smtClean="0"/>
              <a:t>В </a:t>
            </a:r>
            <a:r>
              <a:rPr lang="ru-RU" sz="2400" dirty="0"/>
              <a:t>книге представлены страницы истории Иркутской государственной экономической академии, основные этапы развития научно-исследовательской работы в академии: становление и развитие научных исследований в довоенное и послевоенное время, подготовка научно-педагогических кадров, научная работа студентов. Также широко рассматривается тема научных исследований в период перестройки и перехода на рыночную экономику. </a:t>
            </a:r>
          </a:p>
          <a:p>
            <a:pPr marL="0" indent="0" algn="just">
              <a:buNone/>
            </a:pPr>
            <a:r>
              <a:rPr lang="ru-RU" sz="2400" dirty="0"/>
              <a:t>Книга предназначена для широкого круга читателей и тех, кто интересуется историей </a:t>
            </a:r>
            <a:r>
              <a:rPr lang="ru-RU" sz="2400" dirty="0" smtClean="0"/>
              <a:t>университета.</a:t>
            </a:r>
            <a:endParaRPr lang="ru-RU" sz="2400" dirty="0"/>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573" y="1937287"/>
            <a:ext cx="3233050" cy="4784711"/>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255922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Мы все родом из БГУЭП</a:t>
            </a:r>
            <a:endParaRPr lang="ru-RU" dirty="0"/>
          </a:p>
        </p:txBody>
      </p:sp>
      <p:sp>
        <p:nvSpPr>
          <p:cNvPr id="5" name="Объект 4"/>
          <p:cNvSpPr>
            <a:spLocks noGrp="1"/>
          </p:cNvSpPr>
          <p:nvPr>
            <p:ph idx="1"/>
          </p:nvPr>
        </p:nvSpPr>
        <p:spPr>
          <a:xfrm>
            <a:off x="4817660" y="2134510"/>
            <a:ext cx="6728346" cy="4525598"/>
          </a:xfrm>
        </p:spPr>
        <p:txBody>
          <a:bodyPr>
            <a:normAutofit fontScale="85000" lnSpcReduction="20000"/>
          </a:bodyPr>
          <a:lstStyle/>
          <a:p>
            <a:pPr marL="0" indent="0" algn="ctr">
              <a:buNone/>
            </a:pPr>
            <a:r>
              <a:rPr lang="ru-RU" b="1" dirty="0" err="1" smtClean="0"/>
              <a:t>Малакшанов</a:t>
            </a:r>
            <a:r>
              <a:rPr lang="ru-RU" b="1" dirty="0" smtClean="0"/>
              <a:t> К. Л. </a:t>
            </a:r>
            <a:r>
              <a:rPr lang="ru-RU" b="1" dirty="0"/>
              <a:t>Мы все родом из БГУЭП </a:t>
            </a:r>
            <a:r>
              <a:rPr lang="ru-RU" b="1" dirty="0" smtClean="0"/>
              <a:t>/ </a:t>
            </a:r>
            <a:r>
              <a:rPr lang="ru-RU" b="1" dirty="0"/>
              <a:t>К. Л. </a:t>
            </a:r>
            <a:r>
              <a:rPr lang="ru-RU" b="1" dirty="0" err="1"/>
              <a:t>Малакшанов</a:t>
            </a:r>
            <a:r>
              <a:rPr lang="ru-RU" b="1" dirty="0"/>
              <a:t>, И. Н. Щербакова ; предисл.: А. </a:t>
            </a:r>
            <a:r>
              <a:rPr lang="ru-RU" b="1" dirty="0" err="1" smtClean="0"/>
              <a:t>Базархуу</a:t>
            </a:r>
            <a:r>
              <a:rPr lang="ru-RU" b="1" dirty="0" smtClean="0"/>
              <a:t>. </a:t>
            </a:r>
            <a:r>
              <a:rPr lang="ru-RU" b="1" dirty="0"/>
              <a:t>- Иркутск : Изд-во БГУЭП, 2008. - 79 с.</a:t>
            </a:r>
            <a:endParaRPr lang="ru-RU" dirty="0"/>
          </a:p>
          <a:p>
            <a:pPr marL="0" indent="0" algn="just">
              <a:buNone/>
            </a:pPr>
            <a:r>
              <a:rPr lang="ru-RU" dirty="0" smtClean="0"/>
              <a:t>Байкальский </a:t>
            </a:r>
            <a:r>
              <a:rPr lang="ru-RU" dirty="0"/>
              <a:t>государственный университет экономики и права, один из старейших сибирских вузов, более 70 лет готовит кадры специалистов для дружественной Монголии. Свыше 700 его выпускников пополнили интеллектуальную элиту страны. Из их среды вышла целая плеяда высших руководителей государства. Первым иностранным выпускником СФЭИ был </a:t>
            </a:r>
            <a:r>
              <a:rPr lang="ru-RU" dirty="0" err="1"/>
              <a:t>Юмжагийн</a:t>
            </a:r>
            <a:r>
              <a:rPr lang="ru-RU" dirty="0"/>
              <a:t> </a:t>
            </a:r>
            <a:r>
              <a:rPr lang="ru-RU" dirty="0" err="1"/>
              <a:t>Цеденбал</a:t>
            </a:r>
            <a:r>
              <a:rPr lang="ru-RU" dirty="0"/>
              <a:t>, более 40 лет стоявший у руля партии (МНРП) и страны, верный друг России.</a:t>
            </a:r>
          </a:p>
          <a:p>
            <a:pPr marL="0" indent="0" algn="just">
              <a:buNone/>
            </a:pPr>
            <a:r>
              <a:rPr lang="ru-RU" dirty="0"/>
              <a:t>Эта книга о воспитанниках вуза, об их искренней признательности к своим учителям и неразрывных связях с альма-матер.</a:t>
            </a:r>
          </a:p>
          <a:p>
            <a:pPr marL="0" indent="0" algn="just">
              <a:buNone/>
            </a:pPr>
            <a:r>
              <a:rPr lang="ru-RU" dirty="0"/>
              <a:t>Предназначается для студентов, преподавателей, монголоведов и широкого круга читателей, интересующихся российско-монгольскими отношениями.</a:t>
            </a:r>
          </a:p>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833" y="1989099"/>
            <a:ext cx="3229164" cy="4722249"/>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330865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Ректор. Выбор. Судьба</a:t>
            </a:r>
            <a:endParaRPr lang="ru-RU" dirty="0"/>
          </a:p>
        </p:txBody>
      </p:sp>
      <p:sp>
        <p:nvSpPr>
          <p:cNvPr id="5" name="Объект 4"/>
          <p:cNvSpPr>
            <a:spLocks noGrp="1"/>
          </p:cNvSpPr>
          <p:nvPr>
            <p:ph idx="1"/>
          </p:nvPr>
        </p:nvSpPr>
        <p:spPr>
          <a:xfrm>
            <a:off x="4817660" y="2134510"/>
            <a:ext cx="6728346" cy="4525598"/>
          </a:xfrm>
        </p:spPr>
        <p:txBody>
          <a:bodyPr>
            <a:normAutofit lnSpcReduction="10000"/>
          </a:bodyPr>
          <a:lstStyle/>
          <a:p>
            <a:pPr marL="0" indent="0" algn="ctr">
              <a:buNone/>
            </a:pPr>
            <a:r>
              <a:rPr lang="ru-RU" b="1" dirty="0" smtClean="0"/>
              <a:t>Харитонов А. И. </a:t>
            </a:r>
            <a:r>
              <a:rPr lang="ru-RU" b="1" dirty="0"/>
              <a:t>Ректор. Выбор. Судьба </a:t>
            </a:r>
            <a:r>
              <a:rPr lang="ru-RU" b="1" dirty="0" smtClean="0"/>
              <a:t> </a:t>
            </a:r>
            <a:r>
              <a:rPr lang="ru-RU" b="1" dirty="0"/>
              <a:t>/ А. И. Харитонов ; отв. ред. М. П. Рачков. - Иркутск : Изд-во БГУЭП, 2009. - 258 с.</a:t>
            </a:r>
            <a:endParaRPr lang="ru-RU" dirty="0"/>
          </a:p>
          <a:p>
            <a:pPr marL="0" indent="0" algn="just">
              <a:buNone/>
            </a:pPr>
            <a:r>
              <a:rPr lang="ru-RU" dirty="0" smtClean="0"/>
              <a:t>В </a:t>
            </a:r>
            <a:r>
              <a:rPr lang="ru-RU" dirty="0"/>
              <a:t>книге писателя Арнольда Харитонова повествуется о жизни и деятельности талантливого организатора вузовской науки и подготовки кадров для народного хозяйства Сибири и Дальнего Востока, ректора БГУЭП М. А. </a:t>
            </a:r>
            <a:r>
              <a:rPr lang="ru-RU" dirty="0" err="1"/>
              <a:t>Винокурова</a:t>
            </a:r>
            <a:r>
              <a:rPr lang="ru-RU" dirty="0"/>
              <a:t>.</a:t>
            </a:r>
          </a:p>
          <a:p>
            <a:pPr marL="0" indent="0" algn="just">
              <a:buNone/>
            </a:pPr>
            <a:r>
              <a:rPr lang="ru-RU" dirty="0"/>
              <a:t>Художественно-публицистическое издание предназначено для студентов, преподавателей, научных работников и всех, кто интересуется историей высшей школы в России.</a:t>
            </a:r>
          </a:p>
          <a:p>
            <a:pPr marL="0" indent="0" algn="just">
              <a:buNone/>
            </a:pPr>
            <a:r>
              <a:rPr lang="ru-RU" dirty="0" smtClean="0"/>
              <a:t>Издана </a:t>
            </a:r>
            <a:r>
              <a:rPr lang="ru-RU" dirty="0"/>
              <a:t>к 80-летию Байкальского государственного университета экономики и права.</a:t>
            </a:r>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55" y="1990142"/>
            <a:ext cx="3298055" cy="466996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423453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С </a:t>
            </a:r>
            <a:r>
              <a:rPr lang="ru-RU" b="1" dirty="0" err="1"/>
              <a:t>Нархозом</a:t>
            </a:r>
            <a:r>
              <a:rPr lang="ru-RU" b="1" dirty="0"/>
              <a:t> связанные судьбы</a:t>
            </a:r>
            <a:endParaRPr lang="ru-RU" dirty="0"/>
          </a:p>
        </p:txBody>
      </p:sp>
      <p:sp>
        <p:nvSpPr>
          <p:cNvPr id="5" name="Объект 4"/>
          <p:cNvSpPr>
            <a:spLocks noGrp="1"/>
          </p:cNvSpPr>
          <p:nvPr>
            <p:ph idx="1"/>
          </p:nvPr>
        </p:nvSpPr>
        <p:spPr>
          <a:xfrm>
            <a:off x="4817660" y="2134510"/>
            <a:ext cx="6728346" cy="4525598"/>
          </a:xfrm>
        </p:spPr>
        <p:txBody>
          <a:bodyPr>
            <a:normAutofit lnSpcReduction="10000"/>
          </a:bodyPr>
          <a:lstStyle/>
          <a:p>
            <a:pPr marL="0" indent="0" algn="ctr">
              <a:buNone/>
            </a:pPr>
            <a:r>
              <a:rPr lang="ru-RU" b="1" dirty="0" smtClean="0"/>
              <a:t>С </a:t>
            </a:r>
            <a:r>
              <a:rPr lang="ru-RU" b="1" dirty="0" err="1"/>
              <a:t>Нархозом</a:t>
            </a:r>
            <a:r>
              <a:rPr lang="ru-RU" b="1" dirty="0"/>
              <a:t> связанные судьбы </a:t>
            </a:r>
            <a:r>
              <a:rPr lang="ru-RU" b="1" dirty="0" smtClean="0"/>
              <a:t>: </a:t>
            </a:r>
            <a:r>
              <a:rPr lang="ru-RU" b="1" dirty="0"/>
              <a:t>очерки, рассказы, эссе / под ред. М. П. </a:t>
            </a:r>
            <a:r>
              <a:rPr lang="ru-RU" b="1" dirty="0" err="1" smtClean="0"/>
              <a:t>Рачкова</a:t>
            </a:r>
            <a:r>
              <a:rPr lang="ru-RU" b="1" dirty="0" smtClean="0"/>
              <a:t>. </a:t>
            </a:r>
            <a:r>
              <a:rPr lang="ru-RU" b="1" dirty="0"/>
              <a:t>- Иркутск : Изд-во БГУЭП, 2010. - 589 с.</a:t>
            </a:r>
            <a:endParaRPr lang="ru-RU" dirty="0"/>
          </a:p>
          <a:p>
            <a:pPr marL="0" indent="0" algn="just">
              <a:buNone/>
            </a:pPr>
            <a:r>
              <a:rPr lang="ru-RU" dirty="0"/>
              <a:t>Авторы книги, известные иркутские журналисты, создают живые биографические портреты заслуженных профессоров, руководителей и ветеранов педагогического труда старейшего сибирского вуза – Байкальского государственного университета экономики и права, отмечающего свое 80-летие.</a:t>
            </a:r>
          </a:p>
          <a:p>
            <a:pPr marL="0" indent="0" algn="just">
              <a:buNone/>
            </a:pPr>
            <a:r>
              <a:rPr lang="ru-RU" dirty="0"/>
              <a:t>Издание предназначено для студентов и выпускников </a:t>
            </a:r>
            <a:r>
              <a:rPr lang="ru-RU" dirty="0" smtClean="0"/>
              <a:t>вуза, </a:t>
            </a:r>
            <a:r>
              <a:rPr lang="ru-RU" dirty="0"/>
              <a:t>педагогических и библиотечных работников, для всех, кто интересуется историей высшего образования в Сибири.</a:t>
            </a:r>
          </a:p>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778" y="1937800"/>
            <a:ext cx="3417160" cy="4722308"/>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2030918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БГУЭП. Мы - одна семья!</a:t>
            </a:r>
            <a:endParaRPr lang="ru-RU" dirty="0"/>
          </a:p>
        </p:txBody>
      </p:sp>
      <p:sp>
        <p:nvSpPr>
          <p:cNvPr id="5" name="Объект 4"/>
          <p:cNvSpPr>
            <a:spLocks noGrp="1"/>
          </p:cNvSpPr>
          <p:nvPr>
            <p:ph idx="1"/>
          </p:nvPr>
        </p:nvSpPr>
        <p:spPr>
          <a:xfrm>
            <a:off x="4817660" y="2134510"/>
            <a:ext cx="6728346" cy="4525598"/>
          </a:xfrm>
        </p:spPr>
        <p:txBody>
          <a:bodyPr>
            <a:normAutofit fontScale="92500" lnSpcReduction="10000"/>
          </a:bodyPr>
          <a:lstStyle/>
          <a:p>
            <a:pPr marL="0" indent="0" algn="ctr">
              <a:buNone/>
            </a:pPr>
            <a:r>
              <a:rPr lang="ru-RU" sz="2400" b="1" dirty="0" smtClean="0"/>
              <a:t>Харитонов </a:t>
            </a:r>
            <a:r>
              <a:rPr lang="ru-RU" sz="2400" b="1" dirty="0"/>
              <a:t>А. И. БГУЭП. Мы - одна семья! </a:t>
            </a:r>
            <a:r>
              <a:rPr lang="ru-RU" sz="2400" b="1" dirty="0" smtClean="0"/>
              <a:t>: </a:t>
            </a:r>
            <a:r>
              <a:rPr lang="ru-RU" sz="2400" b="1" dirty="0"/>
              <a:t>[очерки] / </a:t>
            </a:r>
            <a:r>
              <a:rPr lang="ru-RU" sz="2400" b="1" dirty="0" smtClean="0"/>
              <a:t>А. И. </a:t>
            </a:r>
            <a:r>
              <a:rPr lang="ru-RU" sz="2400" b="1" dirty="0"/>
              <a:t>Харитонов. - Иркутск : Изд-во БГУЭП, 2010. - 462 с.</a:t>
            </a:r>
            <a:endParaRPr lang="ru-RU" sz="2400" dirty="0"/>
          </a:p>
          <a:p>
            <a:pPr marL="0" indent="0" algn="just">
              <a:buNone/>
            </a:pPr>
            <a:r>
              <a:rPr lang="ru-RU" sz="2400" dirty="0"/>
              <a:t>В книге известного иркутского писателя и журналиста Арнольда Харитонова в увлекательной форме рассказывается о Байкальском государственном университете экономики и права. Автор создает широкую панораму жизни коллектива одного из старейших вузов Восточной Сибири, отмечающего свой 80-летний юбилей.</a:t>
            </a:r>
          </a:p>
          <a:p>
            <a:pPr marL="0" indent="0" algn="just">
              <a:buNone/>
            </a:pPr>
            <a:r>
              <a:rPr lang="ru-RU" sz="2400" dirty="0" smtClean="0"/>
              <a:t>Издание </a:t>
            </a:r>
            <a:r>
              <a:rPr lang="ru-RU" sz="2400" dirty="0"/>
              <a:t>предназначено для преподавателей, студентов, сотрудников, выпускников университета, для всех, кто интересуется высшим образованием в Сибири, его историей и современным состоянием.</a:t>
            </a:r>
          </a:p>
          <a:p>
            <a:endParaRPr lang="ru-RU" dirty="0"/>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574" y="2008963"/>
            <a:ext cx="3316576" cy="4651145"/>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81997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Память сердца - сильней документов. Граждане Монголии - выпускники иркутских вузов</a:t>
            </a:r>
            <a:endParaRPr lang="ru-RU" dirty="0"/>
          </a:p>
        </p:txBody>
      </p:sp>
      <p:sp>
        <p:nvSpPr>
          <p:cNvPr id="5" name="Объект 4"/>
          <p:cNvSpPr>
            <a:spLocks noGrp="1"/>
          </p:cNvSpPr>
          <p:nvPr>
            <p:ph idx="1"/>
          </p:nvPr>
        </p:nvSpPr>
        <p:spPr>
          <a:xfrm>
            <a:off x="4817660" y="2134510"/>
            <a:ext cx="6728346" cy="4525598"/>
          </a:xfrm>
        </p:spPr>
        <p:txBody>
          <a:bodyPr>
            <a:normAutofit lnSpcReduction="10000"/>
          </a:bodyPr>
          <a:lstStyle/>
          <a:p>
            <a:pPr marL="0" indent="0" algn="ctr">
              <a:buNone/>
            </a:pPr>
            <a:r>
              <a:rPr lang="ru-RU" b="1" dirty="0"/>
              <a:t>Память сердца - сильней документов. Граждане Монголии - выпускники иркутских </a:t>
            </a:r>
            <a:r>
              <a:rPr lang="ru-RU" b="1" dirty="0" smtClean="0"/>
              <a:t>вузов / </a:t>
            </a:r>
            <a:r>
              <a:rPr lang="ru-RU" b="1" dirty="0"/>
              <a:t>под ред. О. В. </a:t>
            </a:r>
            <a:r>
              <a:rPr lang="ru-RU" b="1" dirty="0" err="1" smtClean="0"/>
              <a:t>Репецкого</a:t>
            </a:r>
            <a:r>
              <a:rPr lang="ru-RU" b="1" dirty="0" smtClean="0"/>
              <a:t>. </a:t>
            </a:r>
            <a:r>
              <a:rPr lang="ru-RU" b="1" dirty="0"/>
              <a:t>- 3-е изд., </a:t>
            </a:r>
            <a:r>
              <a:rPr lang="ru-RU" b="1" dirty="0" err="1"/>
              <a:t>испр</a:t>
            </a:r>
            <a:r>
              <a:rPr lang="ru-RU" b="1" dirty="0"/>
              <a:t>. и доп. - Иркутск : Изд-во БГУЭП, 2011. - 275 с.</a:t>
            </a:r>
            <a:endParaRPr lang="ru-RU" dirty="0"/>
          </a:p>
          <a:p>
            <a:pPr marL="0" indent="0" algn="just">
              <a:buNone/>
            </a:pPr>
            <a:r>
              <a:rPr lang="ru-RU" dirty="0"/>
              <a:t>В настоящем издании приведен перечень монгольских граждан, обучавшихся в университетах И</a:t>
            </a:r>
            <a:r>
              <a:rPr lang="ru-RU" dirty="0" smtClean="0"/>
              <a:t>ркутска </a:t>
            </a:r>
            <a:r>
              <a:rPr lang="ru-RU" dirty="0"/>
              <a:t>с 1936 г. по 2010г. Список составлен на основе архивных материалов старейших вузов г. </a:t>
            </a:r>
            <a:r>
              <a:rPr lang="ru-RU" dirty="0" smtClean="0"/>
              <a:t>Иркутска,. </a:t>
            </a:r>
            <a:r>
              <a:rPr lang="ru-RU" dirty="0"/>
              <a:t>Списки выпускников выстроены в хронологической последовательности.</a:t>
            </a:r>
          </a:p>
          <a:p>
            <a:pPr marL="0" indent="0" algn="just">
              <a:buNone/>
            </a:pPr>
            <a:r>
              <a:rPr lang="ru-RU" dirty="0"/>
              <a:t>Книга адресована монгольским выпускникам, преподавателям и сотрудникам иркутских вузов, специалистам-монголоведам, а также всем тем, кто интересуется историей наших вузов и историей родного города.</a:t>
            </a:r>
          </a:p>
          <a:p>
            <a:endParaRPr lang="ru-RU" dirty="0"/>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458" y="1965049"/>
            <a:ext cx="3314335" cy="4695059"/>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519423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Их подвиг бессмертен. </a:t>
            </a:r>
            <a:r>
              <a:rPr lang="ru-RU" b="1" dirty="0" smtClean="0"/>
              <a:t/>
            </a:r>
            <a:br>
              <a:rPr lang="ru-RU" b="1" dirty="0" smtClean="0"/>
            </a:br>
            <a:r>
              <a:rPr lang="ru-RU" b="1" dirty="0" smtClean="0"/>
              <a:t>1941-1945</a:t>
            </a:r>
            <a:endParaRPr lang="ru-RU" dirty="0"/>
          </a:p>
        </p:txBody>
      </p:sp>
      <p:sp>
        <p:nvSpPr>
          <p:cNvPr id="5" name="Объект 4"/>
          <p:cNvSpPr>
            <a:spLocks noGrp="1"/>
          </p:cNvSpPr>
          <p:nvPr>
            <p:ph idx="1"/>
          </p:nvPr>
        </p:nvSpPr>
        <p:spPr>
          <a:xfrm>
            <a:off x="4817660" y="2134510"/>
            <a:ext cx="6728346" cy="4525598"/>
          </a:xfrm>
        </p:spPr>
        <p:txBody>
          <a:bodyPr>
            <a:normAutofit/>
          </a:bodyPr>
          <a:lstStyle/>
          <a:p>
            <a:pPr marL="0" indent="0" algn="ctr">
              <a:buNone/>
            </a:pPr>
            <a:r>
              <a:rPr lang="ru-RU" sz="2400" b="1" dirty="0" err="1" smtClean="0"/>
              <a:t>Сонич</a:t>
            </a:r>
            <a:r>
              <a:rPr lang="ru-RU" sz="2400" b="1" dirty="0" smtClean="0"/>
              <a:t> </a:t>
            </a:r>
            <a:r>
              <a:rPr lang="ru-RU" sz="2400" b="1" dirty="0"/>
              <a:t>Г. Ф. Их подвиг бессмертен. </a:t>
            </a:r>
            <a:r>
              <a:rPr lang="ru-RU" sz="2400" b="1" dirty="0" smtClean="0"/>
              <a:t>1941-1945 </a:t>
            </a:r>
            <a:r>
              <a:rPr lang="ru-RU" sz="2400" b="1" dirty="0"/>
              <a:t>/ Г. Ф. </a:t>
            </a:r>
            <a:r>
              <a:rPr lang="ru-RU" sz="2400" b="1" dirty="0" err="1" smtClean="0"/>
              <a:t>Сонич</a:t>
            </a:r>
            <a:r>
              <a:rPr lang="ru-RU" sz="2400" b="1" dirty="0" smtClean="0"/>
              <a:t>. </a:t>
            </a:r>
            <a:r>
              <a:rPr lang="ru-RU" sz="2400" b="1" dirty="0"/>
              <a:t>- Иркутск : Изд-во ИГЭА, 1995. - 128 с.</a:t>
            </a:r>
            <a:endParaRPr lang="ru-RU" sz="2400" dirty="0"/>
          </a:p>
          <a:p>
            <a:pPr marL="0" indent="0" algn="just">
              <a:buNone/>
            </a:pPr>
            <a:r>
              <a:rPr lang="ru-RU" sz="2400" dirty="0"/>
              <a:t>Книга посвящается сотрудникам института, тем, кто пережил тяжелые годы Великой Отечественной войны, кто своим трудом внес существенный вклад в становление и развитие первого в Сибири Иркутского института народного хозяйства (ныне Иркутской государственной экономической академии). Посвящается 50-летию Победы в Великой Отечественной войне 1941-1945 гг.</a:t>
            </a:r>
          </a:p>
          <a:p>
            <a:endParaRPr lang="ru-RU" dirty="0"/>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825" y="2021982"/>
            <a:ext cx="3220920" cy="4638125"/>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644475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Их подвиг бессмертен. </a:t>
            </a:r>
            <a:r>
              <a:rPr lang="ru-RU" b="1" dirty="0" smtClean="0"/>
              <a:t/>
            </a:r>
            <a:br>
              <a:rPr lang="ru-RU" b="1" dirty="0" smtClean="0"/>
            </a:br>
            <a:r>
              <a:rPr lang="ru-RU" b="1" dirty="0" smtClean="0"/>
              <a:t>1941-1945</a:t>
            </a:r>
            <a:endParaRPr lang="ru-RU" dirty="0"/>
          </a:p>
        </p:txBody>
      </p:sp>
      <p:sp>
        <p:nvSpPr>
          <p:cNvPr id="5" name="Объект 4"/>
          <p:cNvSpPr>
            <a:spLocks noGrp="1"/>
          </p:cNvSpPr>
          <p:nvPr>
            <p:ph idx="1"/>
          </p:nvPr>
        </p:nvSpPr>
        <p:spPr>
          <a:xfrm>
            <a:off x="4817660" y="2134510"/>
            <a:ext cx="6728346" cy="4525598"/>
          </a:xfrm>
        </p:spPr>
        <p:txBody>
          <a:bodyPr>
            <a:normAutofit/>
          </a:bodyPr>
          <a:lstStyle/>
          <a:p>
            <a:pPr marL="0" indent="0" algn="ctr">
              <a:buNone/>
            </a:pPr>
            <a:r>
              <a:rPr lang="ru-RU" sz="2600" b="1" dirty="0" smtClean="0"/>
              <a:t>Война </a:t>
            </a:r>
            <a:r>
              <a:rPr lang="ru-RU" sz="2600" b="1" dirty="0"/>
              <a:t>вошла в их детство : воспоминания сотрудников и преподавателей БГУЭП тружеников тыла в годы Великой Отечественной войны / сост. И. В. </a:t>
            </a:r>
            <a:r>
              <a:rPr lang="ru-RU" sz="2600" b="1" dirty="0" err="1" smtClean="0"/>
              <a:t>Выборова</a:t>
            </a:r>
            <a:r>
              <a:rPr lang="ru-RU" sz="2600" b="1" dirty="0" smtClean="0"/>
              <a:t>. </a:t>
            </a:r>
            <a:r>
              <a:rPr lang="ru-RU" sz="2600" b="1" dirty="0"/>
              <a:t>- Иркутск : Изд-во БГУЭП, 2010. - 84 с.</a:t>
            </a:r>
            <a:endParaRPr lang="ru-RU" sz="2600" dirty="0"/>
          </a:p>
          <a:p>
            <a:pPr marL="0" indent="0" algn="just">
              <a:buNone/>
            </a:pPr>
            <a:r>
              <a:rPr lang="ru-RU" sz="2600" dirty="0"/>
              <a:t>В сборник вошли воспоминания сотрудников и преподавателей </a:t>
            </a:r>
            <a:r>
              <a:rPr lang="ru-RU" sz="2600" dirty="0" smtClean="0"/>
              <a:t>БГУЭП, </a:t>
            </a:r>
            <a:r>
              <a:rPr lang="ru-RU" sz="2600" dirty="0"/>
              <a:t>чьё детство и юность выпали на годы Великой отечественной войны. Предназначено для широкого круга читателей.</a:t>
            </a:r>
          </a:p>
          <a:p>
            <a:pPr marL="0" indent="0">
              <a:buNone/>
            </a:pPr>
            <a:endParaRPr lang="ru-RU" dirty="0"/>
          </a:p>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23" y="1943681"/>
            <a:ext cx="3239774" cy="4716427"/>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294174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t>История нашего университета продолжается!</a:t>
            </a:r>
            <a:endParaRPr lang="ru-RU" dirty="0"/>
          </a:p>
        </p:txBody>
      </p:sp>
      <p:sp>
        <p:nvSpPr>
          <p:cNvPr id="5" name="Объект 4"/>
          <p:cNvSpPr>
            <a:spLocks noGrp="1"/>
          </p:cNvSpPr>
          <p:nvPr>
            <p:ph idx="1"/>
          </p:nvPr>
        </p:nvSpPr>
        <p:spPr>
          <a:xfrm>
            <a:off x="4812224" y="2134510"/>
            <a:ext cx="6733782" cy="4525598"/>
          </a:xfrm>
        </p:spPr>
        <p:txBody>
          <a:bodyPr>
            <a:normAutofit/>
          </a:bodyPr>
          <a:lstStyle/>
          <a:p>
            <a:pPr marL="0" indent="0">
              <a:buNone/>
            </a:pPr>
            <a:endParaRPr lang="ru-RU" dirty="0"/>
          </a:p>
          <a:p>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625" y="4723280"/>
            <a:ext cx="2784663" cy="1836336"/>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663" y="2346620"/>
            <a:ext cx="3322450" cy="213239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663" y="4855595"/>
            <a:ext cx="3334427" cy="1704021"/>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4058" y="2230470"/>
            <a:ext cx="3478293" cy="2318283"/>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52373" y="2230470"/>
            <a:ext cx="3122915" cy="2072835"/>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2919" y="4788326"/>
            <a:ext cx="3380572" cy="1871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34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
        <p:nvSpPr>
          <p:cNvPr id="3" name="Объект 2"/>
          <p:cNvSpPr>
            <a:spLocks noGrp="1"/>
          </p:cNvSpPr>
          <p:nvPr>
            <p:ph idx="1"/>
          </p:nvPr>
        </p:nvSpPr>
        <p:spPr>
          <a:xfrm>
            <a:off x="500715" y="2019429"/>
            <a:ext cx="11194497" cy="4647028"/>
          </a:xfrm>
        </p:spPr>
        <p:txBody>
          <a:bodyPr>
            <a:normAutofit fontScale="92500" lnSpcReduction="20000"/>
          </a:bodyPr>
          <a:lstStyle/>
          <a:p>
            <a:pPr marL="0" indent="0" algn="ctr">
              <a:buNone/>
            </a:pPr>
            <a:r>
              <a:rPr lang="ru-RU" i="1" dirty="0" smtClean="0"/>
              <a:t>В </a:t>
            </a:r>
            <a:r>
              <a:rPr lang="ru-RU" i="1" dirty="0"/>
              <a:t>честь </a:t>
            </a:r>
            <a:r>
              <a:rPr lang="ru-RU" i="1" dirty="0" smtClean="0"/>
              <a:t>90-летия </a:t>
            </a:r>
            <a:r>
              <a:rPr lang="ru-RU" i="1" dirty="0"/>
              <a:t>Байкальского государственного </a:t>
            </a:r>
            <a:r>
              <a:rPr lang="ru-RU" i="1" dirty="0" smtClean="0"/>
              <a:t>университета </a:t>
            </a:r>
            <a:r>
              <a:rPr lang="ru-RU" i="1" dirty="0"/>
              <a:t>представляем вашему вниманию виртуальную выставку книг об истории создания и развития нашего </a:t>
            </a:r>
            <a:r>
              <a:rPr lang="ru-RU" i="1" dirty="0" smtClean="0"/>
              <a:t>вуза, а также </a:t>
            </a:r>
            <a:r>
              <a:rPr lang="ru-RU" i="1" dirty="0"/>
              <a:t>о людях, чьи судьбы неразрывно связаны с родным университетом.</a:t>
            </a:r>
          </a:p>
          <a:p>
            <a:pPr marL="0" indent="0" algn="just">
              <a:buNone/>
            </a:pPr>
            <a:r>
              <a:rPr lang="ru-RU" dirty="0"/>
              <a:t>История Байкальского государственного университета </a:t>
            </a:r>
            <a:r>
              <a:rPr lang="ru-RU" dirty="0" smtClean="0"/>
              <a:t>отображает значительную часть истории </a:t>
            </a:r>
            <a:r>
              <a:rPr lang="ru-RU" dirty="0"/>
              <a:t>высшего экономического и юридического образования в Восточной Сибири и на Дальнем Востоке. 11 августа 1930 года </a:t>
            </a:r>
            <a:r>
              <a:rPr lang="ru-RU" dirty="0" smtClean="0"/>
              <a:t>Совет </a:t>
            </a:r>
            <a:r>
              <a:rPr lang="ru-RU" dirty="0"/>
              <a:t>Народных Комиссаров СССР принял постановление о создании в Иркутске Сибирского финансово-экономического института</a:t>
            </a:r>
            <a:r>
              <a:rPr lang="ru-RU" dirty="0" smtClean="0"/>
              <a:t>. Первые </a:t>
            </a:r>
            <a:r>
              <a:rPr lang="ru-RU" dirty="0"/>
              <a:t>15 лет своего развития институт испытывал большую нехватку квалифицированных кадров. В конце 1940-х в институте была защищена первая докторская </a:t>
            </a:r>
            <a:r>
              <a:rPr lang="ru-RU" dirty="0" smtClean="0"/>
              <a:t>диссертация</a:t>
            </a:r>
            <a:r>
              <a:rPr lang="ru-RU" dirty="0"/>
              <a:t> В. Н. </a:t>
            </a:r>
            <a:r>
              <a:rPr lang="ru-RU" dirty="0" err="1"/>
              <a:t>Шерстобоевым</a:t>
            </a:r>
            <a:r>
              <a:rPr lang="ru-RU" dirty="0" smtClean="0"/>
              <a:t>, </a:t>
            </a:r>
            <a:r>
              <a:rPr lang="ru-RU" dirty="0"/>
              <a:t>крупным специалистом по экономике и истории сельского хозяйства. В 1949 в институте открыта целевая </a:t>
            </a:r>
            <a:r>
              <a:rPr lang="ru-RU" dirty="0" smtClean="0"/>
              <a:t>аспирантура. Развитию </a:t>
            </a:r>
            <a:r>
              <a:rPr lang="ru-RU" dirty="0"/>
              <a:t>научных исследований способствовало открытие в институте в конце 1950-х – начале 1960-х инженерно-экономических кафедр и специальностей. В 1953 открылся инженерно-экономический факультет горной промышленности и строительства, а в 1965 – </a:t>
            </a:r>
            <a:r>
              <a:rPr lang="ru-RU" dirty="0" smtClean="0"/>
              <a:t>факультет </a:t>
            </a:r>
            <a:r>
              <a:rPr lang="ru-RU" dirty="0"/>
              <a:t>экономики машиностроения и автомобильного транспорта. </a:t>
            </a:r>
            <a:endParaRPr lang="ru-RU" dirty="0" smtClean="0"/>
          </a:p>
          <a:p>
            <a:pPr marL="0" indent="0" algn="just">
              <a:buNone/>
            </a:pPr>
            <a:r>
              <a:rPr lang="ru-RU" dirty="0" smtClean="0"/>
              <a:t>В </a:t>
            </a:r>
            <a:r>
              <a:rPr lang="ru-RU" dirty="0"/>
              <a:t>1965 вуз переименован в Иркутский институт народного хозяйства. В 1970 20% преподавателей имели ученую </a:t>
            </a:r>
            <a:r>
              <a:rPr lang="ru-RU" dirty="0" smtClean="0"/>
              <a:t>степень. Подъем </a:t>
            </a:r>
            <a:r>
              <a:rPr lang="ru-RU" dirty="0"/>
              <a:t>в научно-исследовательской работе института наметился со 2-й половины 1970-х. Он был связан с потребностями развития производительных сил Восточной Сибири</a:t>
            </a:r>
            <a:r>
              <a:rPr lang="ru-RU" dirty="0" smtClean="0"/>
              <a:t>. </a:t>
            </a:r>
            <a:r>
              <a:rPr lang="ru-RU" dirty="0"/>
              <a:t>За 1970–1980 число кандидатов наук увеличилось в 2 раза. В 1985 уже 55% преподавателей имели ученую степень (в том числе 9 докторов наук). </a:t>
            </a:r>
          </a:p>
        </p:txBody>
      </p:sp>
      <p:sp>
        <p:nvSpPr>
          <p:cNvPr id="7" name="Заголовок 1"/>
          <p:cNvSpPr>
            <a:spLocks noGrp="1"/>
          </p:cNvSpPr>
          <p:nvPr>
            <p:ph type="title"/>
          </p:nvPr>
        </p:nvSpPr>
        <p:spPr>
          <a:xfrm>
            <a:off x="173404" y="441597"/>
            <a:ext cx="11324492" cy="1508760"/>
          </a:xfrm>
        </p:spPr>
        <p:txBody>
          <a:bodyPr>
            <a:normAutofit fontScale="90000"/>
          </a:bodyPr>
          <a:lstStyle/>
          <a:p>
            <a:r>
              <a:rPr lang="ru-RU" sz="3100" dirty="0"/>
              <a:t>От Сибирского финансово-экономического института до </a:t>
            </a:r>
            <a:r>
              <a:rPr lang="ru-RU" sz="3100" dirty="0" smtClean="0"/>
              <a:t>Байкальского Государственного университета</a:t>
            </a:r>
            <a:r>
              <a:rPr lang="ru-RU" dirty="0"/>
              <a:t/>
            </a:r>
            <a:br>
              <a:rPr lang="ru-RU" dirty="0"/>
            </a:br>
            <a:endParaRPr lang="ru-RU" dirty="0"/>
          </a:p>
        </p:txBody>
      </p:sp>
    </p:spTree>
    <p:extLst>
      <p:ext uri="{BB962C8B-B14F-4D97-AF65-F5344CB8AC3E}">
        <p14:creationId xmlns:p14="http://schemas.microsoft.com/office/powerpoint/2010/main" val="131981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8211" y="2080702"/>
            <a:ext cx="11330501" cy="4592320"/>
          </a:xfrm>
        </p:spPr>
        <p:txBody>
          <a:bodyPr>
            <a:normAutofit fontScale="92500" lnSpcReduction="10000"/>
          </a:bodyPr>
          <a:lstStyle/>
          <a:p>
            <a:pPr marL="0" indent="0" algn="just">
              <a:buNone/>
            </a:pPr>
            <a:r>
              <a:rPr lang="ru-RU" dirty="0"/>
              <a:t>В 1990-х вуз, переименованный в 1993 г. в Иркутскую государственную экономическую академию, достиг крупных </a:t>
            </a:r>
            <a:r>
              <a:rPr lang="ru-RU" dirty="0" smtClean="0"/>
              <a:t>успехов. Специалисты </a:t>
            </a:r>
            <a:r>
              <a:rPr lang="ru-RU" dirty="0"/>
              <a:t>вуза работают над изучением различных проблем как по заказам банков, промышленных предприятий, частных фирм региона, так и по заказам международных организаций. Ежегодно издательство ИГЭА выпускает до 120 монографий, академия проводит 15–20 научных конференций и семинаров.  ИГЭА имеет в своем составе десятки докторов наук и </a:t>
            </a:r>
            <a:r>
              <a:rPr lang="ru-RU" dirty="0" smtClean="0"/>
              <a:t>профессоров. </a:t>
            </a:r>
          </a:p>
          <a:p>
            <a:pPr marL="0" indent="0" algn="just">
              <a:buNone/>
            </a:pPr>
            <a:r>
              <a:rPr lang="ru-RU" dirty="0" smtClean="0"/>
              <a:t>В </a:t>
            </a:r>
            <a:r>
              <a:rPr lang="ru-RU" dirty="0"/>
              <a:t>2002 г. вуз переименован в Байкальский государственный университет экономики и </a:t>
            </a:r>
            <a:r>
              <a:rPr lang="ru-RU" dirty="0" smtClean="0"/>
              <a:t>права. На данном этапе университет и является признанным лидером в реализации научно-образовательных программ по экономике и праву на территории Сибири и Дальнего Востока. В 2015 году БГУЭП переименован в Байкальский </a:t>
            </a:r>
            <a:r>
              <a:rPr lang="ru-RU" dirty="0"/>
              <a:t>государственный </a:t>
            </a:r>
            <a:r>
              <a:rPr lang="ru-RU" dirty="0" smtClean="0"/>
              <a:t>университет.</a:t>
            </a:r>
            <a:endParaRPr lang="ru-RU" dirty="0"/>
          </a:p>
          <a:p>
            <a:pPr marL="0" indent="0" algn="just">
              <a:buNone/>
            </a:pPr>
            <a:r>
              <a:rPr lang="ru-RU" dirty="0"/>
              <a:t>За свою историю вуз вырос в мощный вертикально-интегрированный межрегиональный учебно-научный комплекс, включающий в себя все ступени </a:t>
            </a:r>
            <a:r>
              <a:rPr lang="ru-RU" dirty="0" err="1"/>
              <a:t>довузовской</a:t>
            </a:r>
            <a:r>
              <a:rPr lang="ru-RU" dirty="0"/>
              <a:t>, вузовской и послевузовской подготовки: колледж, высшее образование по программам </a:t>
            </a:r>
            <a:r>
              <a:rPr lang="ru-RU" dirty="0" err="1"/>
              <a:t>бакалавриата</a:t>
            </a:r>
            <a:r>
              <a:rPr lang="ru-RU" dirty="0"/>
              <a:t>, </a:t>
            </a:r>
            <a:r>
              <a:rPr lang="ru-RU" dirty="0" err="1"/>
              <a:t>специалитета</a:t>
            </a:r>
            <a:r>
              <a:rPr lang="ru-RU" dirty="0"/>
              <a:t>, магистратуры и аспирантуры, докторантуры, обучение по программам Президента России и программам дополнительного профессионального </a:t>
            </a:r>
            <a:r>
              <a:rPr lang="ru-RU" dirty="0" smtClean="0"/>
              <a:t>образования. </a:t>
            </a:r>
          </a:p>
          <a:p>
            <a:pPr marL="0" indent="0" algn="just">
              <a:buNone/>
            </a:pPr>
            <a:r>
              <a:rPr lang="ru-RU" dirty="0" smtClean="0"/>
              <a:t>История нашего университета продолжается.</a:t>
            </a:r>
            <a:endParaRPr lang="ru-RU" dirty="0"/>
          </a:p>
        </p:txBody>
      </p:sp>
      <p:sp>
        <p:nvSpPr>
          <p:cNvPr id="5" name="Заголовок 1"/>
          <p:cNvSpPr>
            <a:spLocks noGrp="1"/>
          </p:cNvSpPr>
          <p:nvPr>
            <p:ph type="title"/>
          </p:nvPr>
        </p:nvSpPr>
        <p:spPr>
          <a:xfrm>
            <a:off x="173404" y="441597"/>
            <a:ext cx="11324492" cy="1508760"/>
          </a:xfrm>
        </p:spPr>
        <p:txBody>
          <a:bodyPr>
            <a:normAutofit fontScale="90000"/>
          </a:bodyPr>
          <a:lstStyle/>
          <a:p>
            <a:r>
              <a:rPr lang="ru-RU" sz="3100" dirty="0"/>
              <a:t>От Сибирского финансово-экономического института до </a:t>
            </a:r>
            <a:r>
              <a:rPr lang="ru-RU" sz="3100" dirty="0" smtClean="0"/>
              <a:t>Байкальского Государственного университета</a:t>
            </a:r>
            <a:r>
              <a:rPr lang="ru-RU" dirty="0"/>
              <a:t/>
            </a:r>
            <a:br>
              <a:rPr lang="ru-RU" dirty="0"/>
            </a:b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170680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Иркутская государственная экономическая академия : (исторический очерк)</a:t>
            </a:r>
            <a:endParaRPr lang="ru-RU" dirty="0"/>
          </a:p>
        </p:txBody>
      </p:sp>
      <p:sp>
        <p:nvSpPr>
          <p:cNvPr id="5" name="Объект 4"/>
          <p:cNvSpPr>
            <a:spLocks noGrp="1"/>
          </p:cNvSpPr>
          <p:nvPr>
            <p:ph idx="1"/>
          </p:nvPr>
        </p:nvSpPr>
        <p:spPr>
          <a:xfrm>
            <a:off x="4817660" y="2134510"/>
            <a:ext cx="6728346" cy="4525598"/>
          </a:xfrm>
        </p:spPr>
        <p:txBody>
          <a:bodyPr>
            <a:normAutofit lnSpcReduction="10000"/>
          </a:bodyPr>
          <a:lstStyle/>
          <a:p>
            <a:pPr marL="0" indent="0" algn="ctr">
              <a:buNone/>
            </a:pPr>
            <a:r>
              <a:rPr lang="ru-RU" b="1" dirty="0" err="1" smtClean="0"/>
              <a:t>Сонич</a:t>
            </a:r>
            <a:r>
              <a:rPr lang="ru-RU" b="1" dirty="0" smtClean="0"/>
              <a:t> </a:t>
            </a:r>
            <a:r>
              <a:rPr lang="ru-RU" b="1" dirty="0"/>
              <a:t>Г. Ф. Иркутская государственная экономическая академия </a:t>
            </a:r>
            <a:r>
              <a:rPr lang="ru-RU" b="1" dirty="0" smtClean="0"/>
              <a:t>: </a:t>
            </a:r>
            <a:r>
              <a:rPr lang="ru-RU" b="1" dirty="0"/>
              <a:t>(исторический очерк) / Гос. комитет РФ по высшему образованию. - Иркутск : Изд-во ИГЭА, 1996. - 288 с</a:t>
            </a:r>
            <a:r>
              <a:rPr lang="ru-RU" b="1" dirty="0" smtClean="0"/>
              <a:t>.</a:t>
            </a:r>
            <a:endParaRPr lang="ru-RU" dirty="0"/>
          </a:p>
          <a:p>
            <a:pPr marL="0" indent="0" algn="just">
              <a:buNone/>
            </a:pPr>
            <a:r>
              <a:rPr lang="ru-RU" dirty="0"/>
              <a:t>В данной книге в хронологической последовательности рассматривается история возникновения и развития в Сибири </a:t>
            </a:r>
            <a:r>
              <a:rPr lang="ru-RU" dirty="0" smtClean="0"/>
              <a:t>Иркутского-финансово-экономического </a:t>
            </a:r>
            <a:r>
              <a:rPr lang="ru-RU" dirty="0"/>
              <a:t>института (ныне Иркутской государственной экономической академии).</a:t>
            </a:r>
          </a:p>
          <a:p>
            <a:pPr marL="0" indent="0" algn="just">
              <a:buNone/>
            </a:pPr>
            <a:r>
              <a:rPr lang="ru-RU" dirty="0"/>
              <a:t>Книга </a:t>
            </a:r>
            <a:r>
              <a:rPr lang="ru-RU" dirty="0" smtClean="0"/>
              <a:t>рассчитана </a:t>
            </a:r>
            <a:r>
              <a:rPr lang="ru-RU" dirty="0"/>
              <a:t>на студентов, </a:t>
            </a:r>
            <a:r>
              <a:rPr lang="ru-RU" dirty="0" smtClean="0"/>
              <a:t>учителей, </a:t>
            </a:r>
            <a:r>
              <a:rPr lang="ru-RU" dirty="0"/>
              <a:t>преподавателей вузов и другие категории читателей, интересующихся историей и экономикой родного </a:t>
            </a:r>
            <a:r>
              <a:rPr lang="ru-RU" dirty="0" smtClean="0"/>
              <a:t>края.</a:t>
            </a:r>
            <a:endParaRPr lang="ru-RU" dirty="0"/>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93" y="2041375"/>
            <a:ext cx="3014239" cy="4618733"/>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185337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Иркутская государственная экономическая академия, 1930 - 2000 : хроника</a:t>
            </a:r>
            <a:endParaRPr lang="ru-RU" dirty="0"/>
          </a:p>
        </p:txBody>
      </p:sp>
      <p:sp>
        <p:nvSpPr>
          <p:cNvPr id="5" name="Объект 4"/>
          <p:cNvSpPr>
            <a:spLocks noGrp="1"/>
          </p:cNvSpPr>
          <p:nvPr>
            <p:ph idx="1"/>
          </p:nvPr>
        </p:nvSpPr>
        <p:spPr>
          <a:xfrm>
            <a:off x="4817660" y="2134510"/>
            <a:ext cx="6728346" cy="4525598"/>
          </a:xfrm>
        </p:spPr>
        <p:txBody>
          <a:bodyPr>
            <a:normAutofit/>
          </a:bodyPr>
          <a:lstStyle/>
          <a:p>
            <a:pPr marL="0" indent="0" algn="ctr">
              <a:buNone/>
            </a:pPr>
            <a:r>
              <a:rPr lang="ru-RU" sz="2400" b="1" dirty="0"/>
              <a:t>Иркутская государственная экономическая академия, 1930 - </a:t>
            </a:r>
            <a:r>
              <a:rPr lang="ru-RU" sz="2400" b="1" dirty="0" smtClean="0"/>
              <a:t>2000 </a:t>
            </a:r>
            <a:r>
              <a:rPr lang="ru-RU" sz="2400" b="1" dirty="0"/>
              <a:t>: хроника / сост.: Н. Н. Быкова, Т. А. Яковлева, Е. В. </a:t>
            </a:r>
            <a:r>
              <a:rPr lang="ru-RU" sz="2400" b="1" dirty="0" err="1" smtClean="0"/>
              <a:t>Рощупкина</a:t>
            </a:r>
            <a:r>
              <a:rPr lang="ru-RU" sz="2400" b="1" dirty="0" smtClean="0"/>
              <a:t>. </a:t>
            </a:r>
            <a:r>
              <a:rPr lang="ru-RU" sz="2400" b="1" dirty="0"/>
              <a:t>- Иркутск : Изд-во ИГЭА, 2000. - 223 с.</a:t>
            </a:r>
            <a:endParaRPr lang="ru-RU" sz="2400" dirty="0"/>
          </a:p>
          <a:p>
            <a:pPr marL="0" indent="0" algn="just">
              <a:buNone/>
            </a:pPr>
            <a:r>
              <a:rPr lang="ru-RU" sz="2400" dirty="0"/>
              <a:t>Издание посвящено 70-летию Иркутской государственной экономической академии. Составлено на основе документов архивов области, которые отражают факты и события жизни вуза с момента его основания.</a:t>
            </a:r>
            <a:br>
              <a:rPr lang="ru-RU" sz="2400" dirty="0"/>
            </a:br>
            <a:r>
              <a:rPr lang="ru-RU" sz="2400" dirty="0" smtClean="0"/>
              <a:t>Предназначено </a:t>
            </a:r>
            <a:r>
              <a:rPr lang="ru-RU" sz="2400" dirty="0"/>
              <a:t>для всех, интересующихся историей </a:t>
            </a:r>
            <a:r>
              <a:rPr lang="ru-RU" sz="2400" dirty="0" smtClean="0"/>
              <a:t>университета.</a:t>
            </a:r>
            <a:endParaRPr lang="ru-RU" sz="2400" dirty="0"/>
          </a:p>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508" y="2033596"/>
            <a:ext cx="3037744" cy="4626512"/>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231201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2767" y="284175"/>
            <a:ext cx="9784080" cy="1508760"/>
          </a:xfrm>
        </p:spPr>
        <p:txBody>
          <a:bodyPr>
            <a:normAutofit fontScale="90000"/>
          </a:bodyPr>
          <a:lstStyle/>
          <a:p>
            <a:pPr algn="ctr"/>
            <a:r>
              <a:rPr lang="ru-RU" b="1" dirty="0"/>
              <a:t>Наука в Иркутской государственной экономической академии в прошлом и настоящем</a:t>
            </a:r>
            <a:endParaRPr lang="ru-RU" dirty="0"/>
          </a:p>
        </p:txBody>
      </p:sp>
      <p:sp>
        <p:nvSpPr>
          <p:cNvPr id="5" name="Объект 4"/>
          <p:cNvSpPr>
            <a:spLocks noGrp="1"/>
          </p:cNvSpPr>
          <p:nvPr>
            <p:ph idx="1"/>
          </p:nvPr>
        </p:nvSpPr>
        <p:spPr>
          <a:xfrm>
            <a:off x="4817660" y="2134510"/>
            <a:ext cx="6728346" cy="4525598"/>
          </a:xfrm>
        </p:spPr>
        <p:txBody>
          <a:bodyPr>
            <a:normAutofit lnSpcReduction="10000"/>
          </a:bodyPr>
          <a:lstStyle/>
          <a:p>
            <a:pPr marL="0" indent="0" algn="ctr">
              <a:buNone/>
            </a:pPr>
            <a:r>
              <a:rPr lang="ru-RU" b="1" dirty="0" err="1" smtClean="0"/>
              <a:t>Гомбалевский</a:t>
            </a:r>
            <a:r>
              <a:rPr lang="ru-RU" b="1" dirty="0" smtClean="0"/>
              <a:t> </a:t>
            </a:r>
            <a:r>
              <a:rPr lang="ru-RU" b="1" dirty="0"/>
              <a:t>В. </a:t>
            </a:r>
            <a:r>
              <a:rPr lang="ru-RU" b="1" dirty="0" smtClean="0"/>
              <a:t>А. Наука </a:t>
            </a:r>
            <a:r>
              <a:rPr lang="ru-RU" b="1" dirty="0"/>
              <a:t>в Иркутской государственной экономической академии в прошлом и настоящем </a:t>
            </a:r>
            <a:r>
              <a:rPr lang="ru-RU" b="1" dirty="0" smtClean="0"/>
              <a:t>: </a:t>
            </a:r>
            <a:r>
              <a:rPr lang="ru-RU" b="1" dirty="0"/>
              <a:t>краткий исторический очерк / В. А. </a:t>
            </a:r>
            <a:r>
              <a:rPr lang="ru-RU" b="1" dirty="0" err="1"/>
              <a:t>Гомбалевский</a:t>
            </a:r>
            <a:r>
              <a:rPr lang="ru-RU" b="1" dirty="0"/>
              <a:t>, В. И. </a:t>
            </a:r>
            <a:r>
              <a:rPr lang="ru-RU" b="1" dirty="0" err="1" smtClean="0"/>
              <a:t>Самаруха</a:t>
            </a:r>
            <a:r>
              <a:rPr lang="ru-RU" b="1" dirty="0" smtClean="0"/>
              <a:t>. </a:t>
            </a:r>
            <a:r>
              <a:rPr lang="ru-RU" b="1" dirty="0"/>
              <a:t>- Иркутск : Изд-во ИГЭА, 2000. - 238 с. </a:t>
            </a:r>
            <a:endParaRPr lang="ru-RU" b="1" dirty="0" smtClean="0"/>
          </a:p>
          <a:p>
            <a:pPr marL="0" indent="0" algn="just">
              <a:buNone/>
            </a:pPr>
            <a:r>
              <a:rPr lang="ru-RU" dirty="0" smtClean="0"/>
              <a:t>В книге представлены страницы истории Иркутской государственной экономической академии: основание академии и деятельность первых факультетов. Также показаны основные этапы развития научно-исследовательской работы в академии в годы войны и послевоенные годы, представлены научные исследования в период перестройки и перехода на рыночную экономику.</a:t>
            </a:r>
          </a:p>
          <a:p>
            <a:pPr marL="0" indent="0" algn="just">
              <a:buNone/>
            </a:pPr>
            <a:r>
              <a:rPr lang="ru-RU" dirty="0" smtClean="0"/>
              <a:t>Книга предназначена для широкого круга читателей и тех, кто интересуется историей университета.</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767" y="1968632"/>
            <a:ext cx="2995594" cy="469147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9321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Иркутская государственная экономическая академия : история </a:t>
            </a:r>
            <a:r>
              <a:rPr lang="ru-RU" b="1" dirty="0" smtClean="0"/>
              <a:t/>
            </a:r>
            <a:br>
              <a:rPr lang="ru-RU" b="1" dirty="0" smtClean="0"/>
            </a:br>
            <a:r>
              <a:rPr lang="ru-RU" b="1" dirty="0" smtClean="0"/>
              <a:t>в </a:t>
            </a:r>
            <a:r>
              <a:rPr lang="ru-RU" b="1" dirty="0"/>
              <a:t>лицах</a:t>
            </a:r>
            <a:endParaRPr lang="ru-RU" dirty="0"/>
          </a:p>
        </p:txBody>
      </p:sp>
      <p:sp>
        <p:nvSpPr>
          <p:cNvPr id="5" name="Объект 4"/>
          <p:cNvSpPr>
            <a:spLocks noGrp="1"/>
          </p:cNvSpPr>
          <p:nvPr>
            <p:ph idx="1"/>
          </p:nvPr>
        </p:nvSpPr>
        <p:spPr>
          <a:xfrm>
            <a:off x="4817660" y="2134510"/>
            <a:ext cx="6728346" cy="4525598"/>
          </a:xfrm>
        </p:spPr>
        <p:txBody>
          <a:bodyPr>
            <a:normAutofit lnSpcReduction="10000"/>
          </a:bodyPr>
          <a:lstStyle/>
          <a:p>
            <a:pPr marL="0" indent="0" algn="ctr">
              <a:buNone/>
            </a:pPr>
            <a:r>
              <a:rPr lang="ru-RU" b="1" dirty="0" err="1" smtClean="0"/>
              <a:t>Сонич</a:t>
            </a:r>
            <a:r>
              <a:rPr lang="ru-RU" b="1" dirty="0" smtClean="0"/>
              <a:t> </a:t>
            </a:r>
            <a:r>
              <a:rPr lang="ru-RU" b="1" dirty="0"/>
              <a:t>Г. Ф. Иркутская государственная экономическая академия </a:t>
            </a:r>
            <a:r>
              <a:rPr lang="ru-RU" b="1" dirty="0" smtClean="0"/>
              <a:t>: </a:t>
            </a:r>
            <a:r>
              <a:rPr lang="ru-RU" b="1" dirty="0"/>
              <a:t>история в лицах / Г. Ф. </a:t>
            </a:r>
            <a:r>
              <a:rPr lang="ru-RU" b="1" dirty="0" err="1" smtClean="0"/>
              <a:t>Сонич</a:t>
            </a:r>
            <a:r>
              <a:rPr lang="ru-RU" b="1" dirty="0" smtClean="0"/>
              <a:t>. </a:t>
            </a:r>
            <a:r>
              <a:rPr lang="ru-RU" b="1" dirty="0"/>
              <a:t>- Иркутск : Изд-во ИГЭА, 2000. - 399 с.</a:t>
            </a:r>
            <a:endParaRPr lang="ru-RU" dirty="0"/>
          </a:p>
          <a:p>
            <a:pPr marL="0" indent="0" algn="just">
              <a:buNone/>
            </a:pPr>
            <a:r>
              <a:rPr lang="ru-RU" dirty="0" smtClean="0"/>
              <a:t>В </a:t>
            </a:r>
            <a:r>
              <a:rPr lang="ru-RU" dirty="0"/>
              <a:t>книге рассказывается о жизненном пути докторов наук, профессоров, деканов, заведующих кафедрами, связавших свою судьбу с Иркутской государственной экономической академией, об их административной и научно-педагогической </a:t>
            </a:r>
            <a:r>
              <a:rPr lang="ru-RU" dirty="0" smtClean="0"/>
              <a:t>деятельности</a:t>
            </a:r>
            <a:r>
              <a:rPr lang="ru-RU" dirty="0" smtClean="0"/>
              <a:t>, п</a:t>
            </a:r>
            <a:r>
              <a:rPr lang="ru-RU" dirty="0" smtClean="0"/>
              <a:t>риводятся </a:t>
            </a:r>
            <a:r>
              <a:rPr lang="ru-RU" dirty="0"/>
              <a:t>сведения о </a:t>
            </a:r>
            <a:r>
              <a:rPr lang="ru-RU" dirty="0" smtClean="0"/>
              <a:t>преподавателях.</a:t>
            </a:r>
          </a:p>
          <a:p>
            <a:pPr marL="0" indent="0" algn="just">
              <a:buNone/>
            </a:pPr>
            <a:r>
              <a:rPr lang="ru-RU" dirty="0" smtClean="0"/>
              <a:t>Предназначается </a:t>
            </a:r>
            <a:r>
              <a:rPr lang="ru-RU" dirty="0"/>
              <a:t>широкому кругу читателей, интересующихся историей вуза и вкладом его ученых в развитие экономики и профессионального образования в регионе.</a:t>
            </a:r>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78" y="2038025"/>
            <a:ext cx="2978478" cy="4622083"/>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190361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Студенчество Иркутской государственной экономической </a:t>
            </a:r>
            <a:r>
              <a:rPr lang="ru-RU" b="1" dirty="0" smtClean="0"/>
              <a:t>академии</a:t>
            </a:r>
            <a:endParaRPr lang="ru-RU" dirty="0"/>
          </a:p>
        </p:txBody>
      </p:sp>
      <p:sp>
        <p:nvSpPr>
          <p:cNvPr id="5" name="Объект 4"/>
          <p:cNvSpPr>
            <a:spLocks noGrp="1"/>
          </p:cNvSpPr>
          <p:nvPr>
            <p:ph idx="1"/>
          </p:nvPr>
        </p:nvSpPr>
        <p:spPr>
          <a:xfrm>
            <a:off x="4817660" y="2134510"/>
            <a:ext cx="6728346" cy="4525598"/>
          </a:xfrm>
        </p:spPr>
        <p:txBody>
          <a:bodyPr>
            <a:normAutofit/>
          </a:bodyPr>
          <a:lstStyle/>
          <a:p>
            <a:pPr marL="0" indent="0" algn="ctr">
              <a:buNone/>
            </a:pPr>
            <a:r>
              <a:rPr lang="ru-RU" b="1" dirty="0" err="1" smtClean="0"/>
              <a:t>Шободоева</a:t>
            </a:r>
            <a:r>
              <a:rPr lang="ru-RU" b="1" dirty="0" smtClean="0"/>
              <a:t> </a:t>
            </a:r>
            <a:r>
              <a:rPr lang="ru-RU" b="1" dirty="0"/>
              <a:t>А. В. Студенчество Иркутской государственной экономической академии: несколько страниц из истории общественных организаций </a:t>
            </a:r>
            <a:r>
              <a:rPr lang="ru-RU" b="1" dirty="0" smtClean="0"/>
              <a:t>/ </a:t>
            </a:r>
            <a:r>
              <a:rPr lang="ru-RU" b="1" dirty="0"/>
              <a:t>А. В. </a:t>
            </a:r>
            <a:r>
              <a:rPr lang="ru-RU" b="1" dirty="0" err="1" smtClean="0"/>
              <a:t>Шободоева</a:t>
            </a:r>
            <a:r>
              <a:rPr lang="ru-RU" b="1" dirty="0" smtClean="0"/>
              <a:t>. </a:t>
            </a:r>
            <a:r>
              <a:rPr lang="ru-RU" b="1" dirty="0"/>
              <a:t>- Иркутск : Изд-во ИГЭА, 2000. - 175 с.</a:t>
            </a:r>
            <a:endParaRPr lang="ru-RU" dirty="0"/>
          </a:p>
          <a:p>
            <a:pPr marL="0" indent="0" algn="just">
              <a:buNone/>
            </a:pPr>
            <a:r>
              <a:rPr lang="ru-RU" dirty="0" smtClean="0"/>
              <a:t>В </a:t>
            </a:r>
            <a:r>
              <a:rPr lang="ru-RU" dirty="0"/>
              <a:t>данной книге в хронологической последовательности рассматривается история становления и деятельности студенческих общественных организаций, в первую очередь комсомольской.</a:t>
            </a:r>
            <a:br>
              <a:rPr lang="ru-RU" dirty="0"/>
            </a:br>
            <a:r>
              <a:rPr lang="ru-RU" dirty="0" smtClean="0"/>
              <a:t>Книга </a:t>
            </a:r>
            <a:r>
              <a:rPr lang="ru-RU" dirty="0" smtClean="0"/>
              <a:t>рассчитана </a:t>
            </a:r>
            <a:r>
              <a:rPr lang="ru-RU" dirty="0"/>
              <a:t>на студентов, преподавателей, на всех, кто интересуется историей </a:t>
            </a:r>
            <a:r>
              <a:rPr lang="ru-RU" dirty="0" smtClean="0"/>
              <a:t>вуза и </a:t>
            </a:r>
            <a:r>
              <a:rPr lang="ru-RU" dirty="0"/>
              <a:t>родного города.</a:t>
            </a:r>
          </a:p>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161" y="2021504"/>
            <a:ext cx="3000633" cy="4638604"/>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154455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Иркутская государственная экономическая академия в цифрах, фактах, мнениях</a:t>
            </a:r>
            <a:endParaRPr lang="ru-RU" dirty="0"/>
          </a:p>
        </p:txBody>
      </p:sp>
      <p:sp>
        <p:nvSpPr>
          <p:cNvPr id="5" name="Объект 4"/>
          <p:cNvSpPr>
            <a:spLocks noGrp="1"/>
          </p:cNvSpPr>
          <p:nvPr>
            <p:ph idx="1"/>
          </p:nvPr>
        </p:nvSpPr>
        <p:spPr>
          <a:xfrm>
            <a:off x="4817660" y="2134510"/>
            <a:ext cx="6728346" cy="4525598"/>
          </a:xfrm>
        </p:spPr>
        <p:txBody>
          <a:bodyPr>
            <a:normAutofit lnSpcReduction="10000"/>
          </a:bodyPr>
          <a:lstStyle/>
          <a:p>
            <a:pPr marL="0" indent="0" algn="ctr">
              <a:buNone/>
            </a:pPr>
            <a:r>
              <a:rPr lang="ru-RU" b="1" dirty="0"/>
              <a:t>Иркутская государственная экономическая академия в цифрах, фактах, </a:t>
            </a:r>
            <a:r>
              <a:rPr lang="ru-RU" b="1" dirty="0" smtClean="0"/>
              <a:t>мнениях </a:t>
            </a:r>
            <a:r>
              <a:rPr lang="ru-RU" b="1" dirty="0"/>
              <a:t>: [</a:t>
            </a:r>
            <a:r>
              <a:rPr lang="ru-RU" b="1" dirty="0" err="1"/>
              <a:t>информ</a:t>
            </a:r>
            <a:r>
              <a:rPr lang="ru-RU" b="1" dirty="0"/>
              <a:t>.-справ. изд.] / рук. проекта В. М. Левченко ; сост.: Н. В. </a:t>
            </a:r>
            <a:r>
              <a:rPr lang="ru-RU" b="1" dirty="0" err="1"/>
              <a:t>Деренко</a:t>
            </a:r>
            <a:r>
              <a:rPr lang="ru-RU" b="1" dirty="0"/>
              <a:t>, О. Ю. </a:t>
            </a:r>
            <a:r>
              <a:rPr lang="ru-RU" b="1" dirty="0" err="1"/>
              <a:t>Оношко</a:t>
            </a:r>
            <a:r>
              <a:rPr lang="ru-RU" b="1" dirty="0"/>
              <a:t>. - Иркутск : Изд-во ИГЭА, 2000. - 43 с.</a:t>
            </a:r>
            <a:endParaRPr lang="ru-RU" dirty="0"/>
          </a:p>
          <a:p>
            <a:pPr marL="0" indent="0" algn="just">
              <a:buNone/>
            </a:pPr>
            <a:r>
              <a:rPr lang="ru-RU" dirty="0"/>
              <a:t>Данное информационно-справочное издание содержит в себе страницы из истории ИГЭА, рассказывает о подготовке специалистов, которую осуществляет академия, рассказывает о профессорско-преподавательском составе, докторах и кандидатах наук, работающих в академии. В издании рассказывается об информационной базе академии, развитие материальной базы, а также научной деятельности аспирантов, </a:t>
            </a:r>
            <a:r>
              <a:rPr lang="ru-RU" dirty="0" smtClean="0"/>
              <a:t>докторантов, </a:t>
            </a:r>
            <a:r>
              <a:rPr lang="ru-RU" dirty="0"/>
              <a:t>диссертационных советах и научных исследованиях.</a:t>
            </a:r>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877" y="1944800"/>
            <a:ext cx="3430668" cy="4715308"/>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53" y="887228"/>
            <a:ext cx="1252486" cy="871829"/>
          </a:xfrm>
          <a:prstGeom prst="rect">
            <a:avLst/>
          </a:prstGeom>
        </p:spPr>
      </p:pic>
    </p:spTree>
    <p:extLst>
      <p:ext uri="{BB962C8B-B14F-4D97-AF65-F5344CB8AC3E}">
        <p14:creationId xmlns:p14="http://schemas.microsoft.com/office/powerpoint/2010/main" val="926126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лосы">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Полосы">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Полосы">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TM03090430[[fn=Окаймление]]</Template>
  <TotalTime>377</TotalTime>
  <Words>1730</Words>
  <Application>Microsoft Office PowerPoint</Application>
  <PresentationFormat>Широкоэкранный</PresentationFormat>
  <Paragraphs>69</Paragraphs>
  <Slides>19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19</vt:i4>
      </vt:variant>
    </vt:vector>
  </HeadingPairs>
  <TitlesOfParts>
    <vt:vector size="22" baseType="lpstr">
      <vt:lpstr>Corbel</vt:lpstr>
      <vt:lpstr>Wingdings</vt:lpstr>
      <vt:lpstr>Полосы</vt:lpstr>
      <vt:lpstr> </vt:lpstr>
      <vt:lpstr>От Сибирского финансово-экономического института до Байкальского Государственного университета </vt:lpstr>
      <vt:lpstr>От Сибирского финансово-экономического института до Байкальского Государственного университета </vt:lpstr>
      <vt:lpstr>Иркутская государственная экономическая академия : (исторический очерк)</vt:lpstr>
      <vt:lpstr>Иркутская государственная экономическая академия, 1930 - 2000 : хроника</vt:lpstr>
      <vt:lpstr>Наука в Иркутской государственной экономической академии в прошлом и настоящем</vt:lpstr>
      <vt:lpstr>Иркутская государственная экономическая академия : история  в лицах</vt:lpstr>
      <vt:lpstr>Студенчество Иркутской государственной экономической академии</vt:lpstr>
      <vt:lpstr>Иркутская государственная экономическая академия в цифрах, фактах, мнениях</vt:lpstr>
      <vt:lpstr>Научная библиотека Байкальского государственного университета экономики и права: 75 лет со дня основания</vt:lpstr>
      <vt:lpstr>Иркутский старт монгольских экономистов</vt:lpstr>
      <vt:lpstr>Мы все родом из БГУЭП</vt:lpstr>
      <vt:lpstr>Ректор. Выбор. Судьба</vt:lpstr>
      <vt:lpstr>С Нархозом связанные судьбы</vt:lpstr>
      <vt:lpstr>БГУЭП. Мы - одна семья!</vt:lpstr>
      <vt:lpstr>Память сердца - сильней документов. Граждане Монголии - выпускники иркутских вузов</vt:lpstr>
      <vt:lpstr>Их подвиг бессмертен.  1941-1945</vt:lpstr>
      <vt:lpstr>Их подвиг бессмертен.  1941-1945</vt:lpstr>
      <vt:lpstr>История нашего университета продолжается!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Ларионова Татьяна Андреевна</dc:creator>
  <cp:lastModifiedBy>bguser</cp:lastModifiedBy>
  <cp:revision>43</cp:revision>
  <dcterms:created xsi:type="dcterms:W3CDTF">2015-10-19T09:58:28Z</dcterms:created>
  <dcterms:modified xsi:type="dcterms:W3CDTF">2020-10-16T03:12:46Z</dcterms:modified>
</cp:coreProperties>
</file>